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143" r:id="rId3"/>
    <p:sldId id="1139" r:id="rId4"/>
    <p:sldId id="1157" r:id="rId5"/>
    <p:sldId id="1158" r:id="rId6"/>
    <p:sldId id="1159" r:id="rId7"/>
    <p:sldId id="1160" r:id="rId8"/>
    <p:sldId id="1140" r:id="rId9"/>
    <p:sldId id="1141" r:id="rId10"/>
    <p:sldId id="1155" r:id="rId11"/>
    <p:sldId id="1156" r:id="rId12"/>
    <p:sldId id="1161" r:id="rId13"/>
    <p:sldId id="1162" r:id="rId14"/>
    <p:sldId id="1163" r:id="rId15"/>
    <p:sldId id="1164" r:id="rId16"/>
    <p:sldId id="1145" r:id="rId17"/>
    <p:sldId id="1146" r:id="rId18"/>
    <p:sldId id="1152" r:id="rId19"/>
    <p:sldId id="1165" r:id="rId20"/>
    <p:sldId id="1147" r:id="rId21"/>
    <p:sldId id="1148" r:id="rId22"/>
    <p:sldId id="1149" r:id="rId23"/>
    <p:sldId id="1166" r:id="rId24"/>
    <p:sldId id="1167" r:id="rId25"/>
    <p:sldId id="1168" r:id="rId26"/>
    <p:sldId id="1150" r:id="rId27"/>
    <p:sldId id="1151" r:id="rId28"/>
    <p:sldId id="1153"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69" autoAdjust="0"/>
    <p:restoredTop sz="94606" autoAdjust="0"/>
  </p:normalViewPr>
  <p:slideViewPr>
    <p:cSldViewPr>
      <p:cViewPr varScale="1">
        <p:scale>
          <a:sx n="82" d="100"/>
          <a:sy n="82" d="100"/>
        </p:scale>
        <p:origin x="355"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资本主义制度的确立</a:t>
            </a:r>
          </a:p>
        </p:txBody>
      </p:sp>
      <p:sp>
        <p:nvSpPr>
          <p:cNvPr id="7" name="文本框 6"/>
          <p:cNvSpPr txBox="1"/>
          <p:nvPr/>
        </p:nvSpPr>
        <p:spPr>
          <a:xfrm>
            <a:off x="334327" y="3115491"/>
            <a:ext cx="11523345" cy="102861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6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600" b="0" dirty="0">
                <a:solidFill>
                  <a:srgbClr val="000000"/>
                </a:solidFill>
                <a:latin typeface="+mj-lt"/>
                <a:ea typeface="微软雅黑" panose="020B0503020204020204" pitchFamily="34" charset="-122"/>
                <a:cs typeface="微软雅黑" panose="020B0503020204020204" pitchFamily="34" charset="-122"/>
              </a:rPr>
              <a:t>9</a:t>
            </a:r>
            <a:r>
              <a:rPr lang="zh-CN" altLang="en-US" sz="46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资产阶级革命</a:t>
            </a:r>
            <a:r>
              <a:rPr lang="zh-CN" altLang="en-US" sz="46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与资本主义制度的确立</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5195"/>
          </a:xfrm>
        </p:spPr>
        <p:txBody>
          <a:bodyPr/>
          <a:lstStyle/>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）美国：民主共和制</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1787</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年美国宪法的内容</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确立</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三权分立</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原则：国会、总统与最高法院和国会规定设立的下级法院分别掌握</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立法权</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、行政权和司法权，彼此制衡。</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规定美国是联邦制国家，</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联邦政府</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拥有最高权力，各州政府拥有一定自治权。</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1787</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年美国宪法的性质及缺陷：这是第一部比较完善的资产阶级成文宪法，但也有许多不足之处，如承认</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奴隶制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的存在，不承认妇女、黑人和印第安人具有和白人男子相等的公民权利等。</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世纪，法国经历了共和制和君主制的多次反复，最后确立了</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共和制度</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）政党制度：资本主义国家大多形成</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两党制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或多党制，代表资产阶级不同利益集团的政党，通过定期选举轮流执政。</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1554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资本主义</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的扩展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俄国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）措施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年农奴制改革：农奴获得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人身自由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，可以通过赎买得到土地。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其他方面改革：实行地方自治和地方选举、实施统一的司法制度、进行教育改革、实行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义务兵役制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等，还采取各种措施刺激工业发展。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）影响：这些自上而下的改革促进了俄国资本主义的发展，但没有直接触及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沙皇专制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制度，保留了大量农奴制残余。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：南北战争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）背景：美国独立后，经济获得发展。但南北双方在关税、西部领土建州等问题上矛盾重重，在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奴隶制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的存废问题上斗争尤其尖锐。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）概况：</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年，美国内战爆发。林肯领导的联邦政府先后颁布</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《宅地法》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和《解放黑人奴隶宣言》，赢得民众支持，最终击败了南方分裂势力。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年，内战结束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67436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联邦政府的胜利维护了美国的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国家统一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基本解决了农民的土地问题。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在法律上承认了黑人的公民权利。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为此后美国的发展和迅速崛起奠定了基础。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黑人仍备受歧视。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55469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意大利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）意大利通过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和反侵略战争，于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年建立意大利王国。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君主立宪制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）以后意大利又先后从奥地利和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法国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手中收复失地，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年实现了国家统一。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德意志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普鲁士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先后击败丹麦、奥地利和法国，统一了除奥地利以外的德意志。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1871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年，德意志帝国成立，实行君主立宪制。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4023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日本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明治维新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世纪中期，日本面临沦为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半殖民地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的民族危机。日本有识之士于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年推翻幕府统治，进行改革。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）内容：明治政府加强中央集权，废除封建等级制度，推行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富国强兵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殖产兴业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文明开化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三大政策，仿效西方国家制定宪法。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）影响：明治维新保留了大量封建势力，官僚寡头和军阀实际掌握了权力，成为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军国主义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的社会基础。日本很快开始对外侵略扩张。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1047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英国</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代议制确立的特点及趋势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）从确立方式看，以革命方式推翻封建专制统治，以法律形式确立君主立宪制。如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光荣革命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年《权利法案》的颁布等。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）从代议制的内容看，其特点是国王逐渐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统而不治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，责任内阁制逐步完善，选举权主体范围逐渐扩大，内阁日益权重。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）从发展过程看，随着资本主义的发展而逐步完善，其特点是渐进的温和变革，民众的斗争和政府的妥协相结合，尊重传统和遵循惯例等，体现了连续性、渐进性、创新性的特点。如责任内阁制的形成、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年议会改革等。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趋势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）立法权由国王转移到议会；行政权由国王转移到内阁；国王权力逐渐被削弱，议会权力不断增强。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）政治权利由贵族转移到工业资产阶级，并下移到公民。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四川广元万达中学月考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学者指出：革命的政治后果是将早已存在的立宪传统以成文法的形式确立起来，以消除王权对议会的干扰和破坏。从某种角度看，《权利法案》的意义并不在于使议会获得多少新的权力，而在于明确划分了议会和王权的权力界限。此言论旨在强调《权利法案》（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实现了议会对王权的制约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并未动摇英国的上层建筑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为英国提供稳定的政治环境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缺乏实践启蒙思想的精神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5358597"/>
            <a:ext cx="807720" cy="287655"/>
          </a:xfrm>
          <a:prstGeom prst="rect">
            <a:avLst/>
          </a:prstGeom>
        </p:spPr>
      </p:pic>
      <p:sp>
        <p:nvSpPr>
          <p:cNvPr id="6" name="矩形 5"/>
          <p:cNvSpPr/>
          <p:nvPr/>
        </p:nvSpPr>
        <p:spPr>
          <a:xfrm>
            <a:off x="1404030" y="5271591"/>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808"/>
            <a:ext cx="11485848" cy="2862322"/>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材料可知，该学者认为《权利法案》的实际意义是明确划分了议会和王权的权力界限，使双方此后得以避免再因权限模糊而发生严重的权力冲突，英国也因此获得了一个长期稳定的政治环境，</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实现了议会对王权的制约</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说法过于绝对，排除</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说法错误，排除；</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缺乏实践启蒙思想的精神</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与材料主旨无关，排除</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1899504"/>
            <a:ext cx="807720" cy="287655"/>
          </a:xfrm>
          <a:prstGeom prst="rect">
            <a:avLst/>
          </a:prstGeom>
        </p:spPr>
      </p:pic>
    </p:spTree>
    <p:extLst>
      <p:ext uri="{BB962C8B-B14F-4D97-AF65-F5344CB8AC3E}">
        <p14:creationId xmlns:p14="http://schemas.microsoft.com/office/powerpoint/2010/main" val="2471140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英</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、美、法资产阶级革命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英国资产阶级革命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世纪，英国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资产阶级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和新贵族在经济上日益强大，他们以议会为基地，向专制王权发起挑战。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1640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年，英国爆发革命。经过两次内战，议会获胜，处死国王。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曲折：英国经历了共和国、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军事独裁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和王朝复辟时期的反复斗争。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巩固：</a:t>
            </a:r>
            <a:r>
              <a:rPr lang="en-US" altLang="zh-CN" b="1" dirty="0">
                <a:solidFill>
                  <a:srgbClr val="000000"/>
                </a:solidFill>
                <a:latin typeface="Times New Roman" panose="02020603050405020304" pitchFamily="18" charset="0"/>
                <a:ea typeface="宋体" panose="02010600030101010101" pitchFamily="2" charset="-122"/>
              </a:rPr>
              <a:t>1688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年，发生</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光荣革命</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，革命成果获得巩固。</a:t>
            </a:r>
            <a:endParaRPr lang="zh-CN" altLang="en-US" dirty="0"/>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1787</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年美国宪法体现的原则与评价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657191117"/>
              </p:ext>
            </p:extLst>
          </p:nvPr>
        </p:nvGraphicFramePr>
        <p:xfrm>
          <a:off x="343710" y="1484784"/>
          <a:ext cx="11502992" cy="2743200"/>
        </p:xfrm>
        <a:graphic>
          <a:graphicData uri="http://schemas.openxmlformats.org/drawingml/2006/table">
            <a:tbl>
              <a:tblPr firstRow="1" firstCol="1" bandRow="1"/>
              <a:tblGrid>
                <a:gridCol w="638928">
                  <a:extLst>
                    <a:ext uri="{9D8B030D-6E8A-4147-A177-3AD203B41FA5}">
                      <a16:colId xmlns:a16="http://schemas.microsoft.com/office/drawing/2014/main" xmlns="" val="3977920934"/>
                    </a:ext>
                  </a:extLst>
                </a:gridCol>
                <a:gridCol w="10864064">
                  <a:extLst>
                    <a:ext uri="{9D8B030D-6E8A-4147-A177-3AD203B41FA5}">
                      <a16:colId xmlns:a16="http://schemas.microsoft.com/office/drawing/2014/main" xmlns="" val="2174922376"/>
                    </a:ext>
                  </a:extLst>
                </a:gridCol>
              </a:tblGrid>
              <a:tr h="365175">
                <a:tc rowSpan="4">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总统制原则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宪法规定美国实行联邦制总统共和制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总统拥有广泛的权力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709492911"/>
                  </a:ext>
                </a:extLst>
              </a:tr>
              <a:tr h="553296">
                <a:tc vMerge="1">
                  <a:txBody>
                    <a:bodyPr/>
                    <a:lstStyle/>
                    <a:p>
                      <a:endParaRPr lang="zh-CN" altLang="en-US"/>
                    </a:p>
                  </a:txBody>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中央集权原则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联邦政府与州政府实行分权原则。联邦政府是各州中央政府</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地方各州在行政上拥有部分自主权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725621963"/>
                  </a:ext>
                </a:extLst>
              </a:tr>
              <a:tr h="276648">
                <a:tc vMerge="1">
                  <a:txBody>
                    <a:bodyPr/>
                    <a:lstStyle/>
                    <a:p>
                      <a:endParaRPr lang="zh-CN" altLang="en-US"/>
                    </a:p>
                  </a:txBody>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分权制衡原则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立法、行政、司法三权分立、相互制衡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828383282"/>
                  </a:ext>
                </a:extLst>
              </a:tr>
              <a:tr h="354110">
                <a:tc vMerge="1">
                  <a:txBody>
                    <a:bodyPr/>
                    <a:lstStyle/>
                    <a:p>
                      <a:endParaRPr lang="zh-CN" altLang="en-US"/>
                    </a:p>
                  </a:txBody>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民主原则</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总统和议会议员都由选举产生</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实行任期制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并对选民负责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07344392"/>
                  </a:ext>
                </a:extLst>
              </a:tr>
            </a:tbl>
          </a:graphicData>
        </a:graphic>
      </p:graphicFrame>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366155337"/>
              </p:ext>
            </p:extLst>
          </p:nvPr>
        </p:nvGraphicFramePr>
        <p:xfrm>
          <a:off x="343710" y="1124744"/>
          <a:ext cx="11502992" cy="4937760"/>
        </p:xfrm>
        <a:graphic>
          <a:graphicData uri="http://schemas.openxmlformats.org/drawingml/2006/table">
            <a:tbl>
              <a:tblPr firstRow="1" firstCol="1" bandRow="1"/>
              <a:tblGrid>
                <a:gridCol w="638928">
                  <a:extLst>
                    <a:ext uri="{9D8B030D-6E8A-4147-A177-3AD203B41FA5}">
                      <a16:colId xmlns:a16="http://schemas.microsoft.com/office/drawing/2014/main" xmlns="" val="3977920934"/>
                    </a:ext>
                  </a:extLst>
                </a:gridCol>
                <a:gridCol w="10864064">
                  <a:extLst>
                    <a:ext uri="{9D8B030D-6E8A-4147-A177-3AD203B41FA5}">
                      <a16:colId xmlns:a16="http://schemas.microsoft.com/office/drawing/2014/main" xmlns="" val="2174922376"/>
                    </a:ext>
                  </a:extLst>
                </a:gridCol>
              </a:tblGrid>
              <a:tr h="1350043">
                <a:tc rowSpan="3">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价</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从政治制度的发展看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宪法使美国率先确立了联邦制、三权分立制和民主共和制。联邦制赋予政府强有力的权力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巩固了国家统一</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三权分立体制有利于防止专制独裁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保障资产阶级民主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民主共和制从制度上根本否定了封建专制制度。这些对后来资本主义国家起了示范作用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838465884"/>
                  </a:ext>
                </a:extLst>
              </a:tr>
              <a:tr h="1051263">
                <a:tc vMerge="1">
                  <a:txBody>
                    <a:bodyPr/>
                    <a:lstStyle/>
                    <a:p>
                      <a:endParaRPr lang="zh-CN" altLang="en-US"/>
                    </a:p>
                  </a:txBody>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从对美国发展的影响看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宪法调整了大州与小州的矛盾、南方与北方的矛盾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使美国在政治上获得了长期稳定的发展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一系列治国原则的确立建立了相对民主的资产阶级政治制度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为美国经济的迅速发展奠定了基础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204367586"/>
                  </a:ext>
                </a:extLst>
              </a:tr>
              <a:tr h="575428">
                <a:tc vMerge="1">
                  <a:txBody>
                    <a:bodyPr/>
                    <a:lstStyle/>
                    <a:p>
                      <a:endParaRPr lang="zh-CN" altLang="en-US"/>
                    </a:p>
                  </a:txBody>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从历史局限性看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它承认黑人奴隶制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留下种族歧视和种族压迫的烙印</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印第安人、黑人奴隶和妇女的选举权被剥夺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5" marR="1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742133516"/>
                  </a:ext>
                </a:extLst>
              </a:tr>
            </a:tbl>
          </a:graphicData>
        </a:graphic>
      </p:graphicFrame>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0238" algn="l"/>
                <a:tab pos="5738813"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任总统威尔逊曾提到，我们的宪法之所以恒久就在于它简洁。它是一块奠基石，而不是一座完整的大厦。或者用句老话比喻：它是根，而不是完美的藤。说它是一块奠基石主要因为（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7388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它奠定了美国政治制度的法律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基础</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美国总统共和制由它而最终确立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738813"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三权分立制衡是其最为鲜明的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特点</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此后美国法律没有任何明显变动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3732030"/>
            <a:ext cx="807720" cy="287655"/>
          </a:xfrm>
          <a:prstGeom prst="rect">
            <a:avLst/>
          </a:prstGeom>
        </p:spPr>
      </p:pic>
      <p:pic>
        <p:nvPicPr>
          <p:cNvPr id="5" name="24解析.eps" descr="id:2147490109;FounderCES"/>
          <p:cNvPicPr/>
          <p:nvPr/>
        </p:nvPicPr>
        <p:blipFill>
          <a:blip r:embed="rId4"/>
          <a:stretch>
            <a:fillRect/>
          </a:stretch>
        </p:blipFill>
        <p:spPr>
          <a:xfrm>
            <a:off x="478582" y="4293096"/>
            <a:ext cx="807720" cy="287655"/>
          </a:xfrm>
          <a:prstGeom prst="rect">
            <a:avLst/>
          </a:prstGeom>
        </p:spPr>
      </p:pic>
      <p:sp>
        <p:nvSpPr>
          <p:cNvPr id="7" name="矩形 6"/>
          <p:cNvSpPr/>
          <p:nvPr/>
        </p:nvSpPr>
        <p:spPr>
          <a:xfrm>
            <a:off x="1391805" y="3645024"/>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
        <p:nvSpPr>
          <p:cNvPr id="8" name="内容占位符 1"/>
          <p:cNvSpPr txBox="1">
            <a:spLocks/>
          </p:cNvSpPr>
          <p:nvPr/>
        </p:nvSpPr>
        <p:spPr bwMode="auto">
          <a:xfrm>
            <a:off x="360854" y="409895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根据材料并结合所学知识可知，美国宪法为美国的政治制度提供了一个法律框架和基础，是其后美国政治发展的根本依据。故选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近代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资本主义政治制度的特点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疑难点a3.eps" descr="id:2147491469;FounderCES"/>
          <p:cNvPicPr/>
          <p:nvPr/>
        </p:nvPicPr>
        <p:blipFill>
          <a:blip r:embed="rId2"/>
          <a:stretch>
            <a:fillRect/>
          </a:stretch>
        </p:blipFill>
        <p:spPr>
          <a:xfrm>
            <a:off x="355687" y="878603"/>
            <a:ext cx="128714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874819225"/>
              </p:ext>
            </p:extLst>
          </p:nvPr>
        </p:nvGraphicFramePr>
        <p:xfrm>
          <a:off x="343711" y="1536322"/>
          <a:ext cx="11502992" cy="3908902"/>
        </p:xfrm>
        <a:graphic>
          <a:graphicData uri="http://schemas.openxmlformats.org/drawingml/2006/table">
            <a:tbl>
              <a:tblPr firstRow="1" firstCol="1" bandRow="1"/>
              <a:tblGrid>
                <a:gridCol w="782943">
                  <a:extLst>
                    <a:ext uri="{9D8B030D-6E8A-4147-A177-3AD203B41FA5}">
                      <a16:colId xmlns:a16="http://schemas.microsoft.com/office/drawing/2014/main" xmlns="" val="238386905"/>
                    </a:ext>
                  </a:extLst>
                </a:gridCol>
                <a:gridCol w="10720049">
                  <a:extLst>
                    <a:ext uri="{9D8B030D-6E8A-4147-A177-3AD203B41FA5}">
                      <a16:colId xmlns:a16="http://schemas.microsoft.com/office/drawing/2014/main" xmlns="" val="441435896"/>
                    </a:ext>
                  </a:extLst>
                </a:gridCol>
              </a:tblGrid>
              <a:tr h="1131491">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理论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西方思想家提出的天赋人权、社会契约论、分权学说和人民主权学说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是西方民主制度建立的理论依据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967045769"/>
                  </a:ext>
                </a:extLst>
              </a:tr>
              <a:tr h="1131491">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建立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以英国为代表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先激进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资产阶级革命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后温和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光荣革命</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以美国和法国为代表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采取了激进的革命方式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以俄国和日本为代表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采取了温和的改革方式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977571313"/>
                  </a:ext>
                </a:extLst>
              </a:tr>
              <a:tr h="1131491">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建立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过程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经历了曲折、反复的发展过程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最终确立了资本主义政治制度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036354203"/>
                  </a:ext>
                </a:extLst>
              </a:tr>
            </a:tbl>
          </a:graphicData>
        </a:graphic>
      </p:graphicFrame>
    </p:spTree>
    <p:extLst>
      <p:ext uri="{BB962C8B-B14F-4D97-AF65-F5344CB8AC3E}">
        <p14:creationId xmlns:p14="http://schemas.microsoft.com/office/powerpoint/2010/main" val="10639434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681346009"/>
              </p:ext>
            </p:extLst>
          </p:nvPr>
        </p:nvGraphicFramePr>
        <p:xfrm>
          <a:off x="406575" y="2204864"/>
          <a:ext cx="11377264" cy="2743200"/>
        </p:xfrm>
        <a:graphic>
          <a:graphicData uri="http://schemas.openxmlformats.org/drawingml/2006/table">
            <a:tbl>
              <a:tblPr firstRow="1" firstCol="1" bandRow="1"/>
              <a:tblGrid>
                <a:gridCol w="1058902">
                  <a:extLst>
                    <a:ext uri="{9D8B030D-6E8A-4147-A177-3AD203B41FA5}">
                      <a16:colId xmlns:a16="http://schemas.microsoft.com/office/drawing/2014/main" xmlns="" val="326110330"/>
                    </a:ext>
                  </a:extLst>
                </a:gridCol>
                <a:gridCol w="10318362">
                  <a:extLst>
                    <a:ext uri="{9D8B030D-6E8A-4147-A177-3AD203B41FA5}">
                      <a16:colId xmlns:a16="http://schemas.microsoft.com/office/drawing/2014/main" xmlns="" val="1597292676"/>
                    </a:ext>
                  </a:extLst>
                </a:gridCol>
              </a:tblGrid>
              <a:tr h="0">
                <a:tc>
                  <a:txBody>
                    <a:bodyPr/>
                    <a:lstStyle/>
                    <a:p>
                      <a:pPr algn="ctr"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政体</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marL="0" marR="0" indent="0" algn="just" defTabSz="914400" rtl="0" eaLnBrk="1" fontAlgn="auto" latinLnBrk="0" hangingPunct="0">
                        <a:lnSpc>
                          <a:spcPct val="150000"/>
                        </a:lnSpc>
                        <a:spcBef>
                          <a:spcPts val="0"/>
                        </a:spcBef>
                        <a:spcAft>
                          <a:spcPts val="0"/>
                        </a:spcAft>
                        <a:buClrTx/>
                        <a:buSzTx/>
                        <a:buFontTx/>
                        <a:buNone/>
                        <a:tabLst>
                          <a:tab pos="630555" algn="l"/>
                        </a:tabLst>
                        <a:defRPr/>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君主立宪制和民主共和制两种政体形式</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89653838"/>
                  </a:ext>
                </a:extLst>
              </a:tr>
              <a:tr h="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体现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以立法的形式来确立政治体制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体现资产阶级的法制原则</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立法、行政和司法之间分权与制衡的原则</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实行资产阶级政党政治</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议会形式上代表民意行使国家权力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057902804"/>
                  </a:ext>
                </a:extLst>
              </a:tr>
            </a:tbl>
          </a:graphicData>
        </a:graphic>
      </p:graphicFrame>
    </p:spTree>
    <p:extLst>
      <p:ext uri="{BB962C8B-B14F-4D97-AF65-F5344CB8AC3E}">
        <p14:creationId xmlns:p14="http://schemas.microsoft.com/office/powerpoint/2010/main" val="33692355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0238" algn="l"/>
                <a:tab pos="56546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1796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年，拿破仑率领法国军队入侵意大利后，共和国像雨后春笋般建立起来。这些共和国都废除封建贵族的特权，没收教会土地，实行公民一律平等。这反映出拿破仑战争（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6546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促进了民族意识的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觉醒</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得到了被征服民众的支持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6546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传播了法国大革命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原则</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推动了启蒙运动的兴起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1492;FounderCES"/>
          <p:cNvPicPr/>
          <p:nvPr/>
        </p:nvPicPr>
        <p:blipFill>
          <a:blip r:embed="rId2"/>
          <a:stretch>
            <a:fillRect/>
          </a:stretch>
        </p:blipFill>
        <p:spPr>
          <a:xfrm>
            <a:off x="478582" y="908720"/>
            <a:ext cx="1116965" cy="359410"/>
          </a:xfrm>
          <a:prstGeom prst="rect">
            <a:avLst/>
          </a:prstGeom>
        </p:spPr>
      </p:pic>
      <p:pic>
        <p:nvPicPr>
          <p:cNvPr id="6" name="24答案.eps" descr="id:2147490102;FounderCES"/>
          <p:cNvPicPr/>
          <p:nvPr/>
        </p:nvPicPr>
        <p:blipFill>
          <a:blip r:embed="rId3"/>
          <a:stretch>
            <a:fillRect/>
          </a:stretch>
        </p:blipFill>
        <p:spPr>
          <a:xfrm>
            <a:off x="478582" y="3732030"/>
            <a:ext cx="807720" cy="287655"/>
          </a:xfrm>
          <a:prstGeom prst="rect">
            <a:avLst/>
          </a:prstGeom>
        </p:spPr>
      </p:pic>
      <p:pic>
        <p:nvPicPr>
          <p:cNvPr id="7" name="24解析.eps" descr="id:2147490109;FounderCES"/>
          <p:cNvPicPr/>
          <p:nvPr/>
        </p:nvPicPr>
        <p:blipFill>
          <a:blip r:embed="rId4"/>
          <a:stretch>
            <a:fillRect/>
          </a:stretch>
        </p:blipFill>
        <p:spPr>
          <a:xfrm>
            <a:off x="478582" y="4293096"/>
            <a:ext cx="807720" cy="287655"/>
          </a:xfrm>
          <a:prstGeom prst="rect">
            <a:avLst/>
          </a:prstGeom>
        </p:spPr>
      </p:pic>
      <p:sp>
        <p:nvSpPr>
          <p:cNvPr id="8" name="矩形 7"/>
          <p:cNvSpPr/>
          <p:nvPr/>
        </p:nvSpPr>
        <p:spPr>
          <a:xfrm>
            <a:off x="1391805" y="3645024"/>
            <a:ext cx="407484" cy="461665"/>
          </a:xfrm>
          <a:prstGeom prst="rect">
            <a:avLst/>
          </a:prstGeom>
        </p:spPr>
        <p:txBody>
          <a:bodyPr wrap="none">
            <a:spAutoFit/>
          </a:bodyPr>
          <a:lstStyle/>
          <a:p>
            <a:r>
              <a:rPr lang="en-US" altLang="zh-CN" sz="2400" dirty="0" smtClean="0">
                <a:solidFill>
                  <a:srgbClr val="000000"/>
                </a:solidFill>
              </a:rPr>
              <a:t>C</a:t>
            </a:r>
            <a:endParaRPr lang="zh-CN" altLang="en-US" dirty="0"/>
          </a:p>
        </p:txBody>
      </p:sp>
      <p:sp>
        <p:nvSpPr>
          <p:cNvPr id="9" name="内容占位符 1"/>
          <p:cNvSpPr txBox="1">
            <a:spLocks/>
          </p:cNvSpPr>
          <p:nvPr/>
        </p:nvSpPr>
        <p:spPr bwMode="auto">
          <a:xfrm>
            <a:off x="360854" y="409771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1796</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年，拿破仑率领法国军队入侵意大利后，共和国像雨后春笋般建立起来</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并结合所学知识可知，拿破仑战争传播了法国大革命的自由、平等等一系列原则，在此影响下共和国纷纷建立起来，</a:t>
            </a:r>
            <a:r>
              <a:rPr lang="en-US" altLang="zh-CN" b="1" dirty="0" smtClean="0">
                <a:solidFill>
                  <a:srgbClr val="000000"/>
                </a:solidFill>
                <a:latin typeface="Times New Roman" panose="02020603050405020304" pitchFamily="18" charset="0"/>
                <a:ea typeface="宋体" panose="02010600030101010101" pitchFamily="2" charset="-122"/>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smtClean="0">
                <a:solidFill>
                  <a:srgbClr val="000000"/>
                </a:solidFill>
                <a:latin typeface="Times New Roman" panose="02020603050405020304" pitchFamily="18" charset="0"/>
                <a:ea typeface="宋体" panose="02010600030101010101" pitchFamily="2" charset="-122"/>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材料未体现，排除；启蒙运动推动了法国大革命的爆发，排除</a:t>
            </a:r>
            <a:r>
              <a:rPr lang="en-US" altLang="zh-CN" b="1" dirty="0" smtClean="0">
                <a:solidFill>
                  <a:srgbClr val="000000"/>
                </a:solidFill>
                <a:latin typeface="Times New Roman" panose="02020603050405020304" pitchFamily="18" charset="0"/>
                <a:ea typeface="宋体" panose="02010600030101010101" pitchFamily="2" charset="-122"/>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108976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2862322"/>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评价</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德国政治民主化进程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马克思认为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德意志帝国实质上是</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一个以议会形式粉饰门面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混杂着封建残余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已经受到资产阶级影响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按官僚制度组织起来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并以警察来保卫的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军事专制制度的国家</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。德意志帝国没有在实现经济现代化的同时实现全面的议会民主制</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景德祥在《重新审视德意志帝国的现代化》中认为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那种对德意志帝国政治制度的民主成分不屑一顾的态度是值得商榷的。德意志帝国设有一个普遍的、直接选举产生的国会。这一点许多国家到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世纪初还未实现。帝国国会不是一个</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假国会</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虽然首相与政府都由皇帝任命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但是如果他们没有国会多数的支持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几乎无法执政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因为国会享有立法权。俾斯麦推行过迫害社会民主党的《反社会主义法》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社会民主党的领袖仍然可以在国会慷慨激昂地声讨俾斯麦的进攻。三年一次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1888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年以后五年一次的大选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大大推动了民众的政治化。另外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德意志还存在着新闻自由</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1908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国会又通过了《帝国结社法》。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73614" y="746120"/>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唯物史观、历史解释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896363"/>
            <a:ext cx="1186180" cy="359410"/>
          </a:xfrm>
          <a:prstGeom prst="rect">
            <a:avLst/>
          </a:prstGeom>
        </p:spPr>
      </p:pic>
      <p:pic>
        <p:nvPicPr>
          <p:cNvPr id="5" name="选材意图.eps" descr="id:2147490172;FounderCES"/>
          <p:cNvPicPr/>
          <p:nvPr/>
        </p:nvPicPr>
        <p:blipFill>
          <a:blip r:embed="rId3"/>
          <a:stretch>
            <a:fillRect/>
          </a:stretch>
        </p:blipFill>
        <p:spPr>
          <a:xfrm>
            <a:off x="1087434" y="1472427"/>
            <a:ext cx="1186180" cy="359410"/>
          </a:xfrm>
          <a:prstGeom prst="rect">
            <a:avLst/>
          </a:prstGeom>
        </p:spPr>
      </p:pic>
      <p:pic>
        <p:nvPicPr>
          <p:cNvPr id="7" name="史料解读.eps" descr="id:2147490179;FounderCES"/>
          <p:cNvPicPr/>
          <p:nvPr/>
        </p:nvPicPr>
        <p:blipFill>
          <a:blip r:embed="rId4"/>
          <a:stretch>
            <a:fillRect/>
          </a:stretch>
        </p:blipFill>
        <p:spPr>
          <a:xfrm>
            <a:off x="1080570" y="2036134"/>
            <a:ext cx="1186180" cy="359410"/>
          </a:xfrm>
          <a:prstGeom prst="rect">
            <a:avLst/>
          </a:prstGeom>
        </p:spPr>
      </p:pic>
      <p:sp>
        <p:nvSpPr>
          <p:cNvPr id="6" name="内容占位符 1"/>
          <p:cNvSpPr txBox="1">
            <a:spLocks/>
          </p:cNvSpPr>
          <p:nvPr/>
        </p:nvSpPr>
        <p:spPr bwMode="auto">
          <a:xfrm>
            <a:off x="2273614" y="1340584"/>
            <a:ext cx="9573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通过史料，全面认识和评价德意志政治民主化问题。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1881895"/>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一、二对德国政治民主化存在不同的看法。马克思更多的是看到德意志代议制的缺陷，即君主掌握军政大权，具有浓厚的封建专制色彩和军国主义传统。但同时也应该看到史料二中呈现的客观事实，例如帝国议会享有的立法权，首相必须得到国会支持才能执政，国会中有辩论之自由，德国有新闻结社之自由等。民主制的发展需要一个较长的过程，任何一个国家都是如此。对历史事件、历史人物的评价应该掌握更多史料，多角度地分析，力求客观公正；要将事件和人物尽可能还原到历史中去，不苛求古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078313"/>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）法律保障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《权利法案》：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年，英国议会通过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《权利法案》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，扩大议会权力，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限制</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《王位继承法》：</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年又通过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《王位继承法》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，规定此后国王不得为天主教徒，也不能与天主教徒结婚。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光荣革命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后，英国君主立宪制逐步形成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美国独立战争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世纪中叶，英国对北美大西洋沿岸</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块殖民地的种种限制和剥削，激起了北美人民的强烈不满，他们要求</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独立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的呼声高涨。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月，波士顿附近</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来克星顿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的民兵与英军发生冲突，美国独立战争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日，大陆会议发表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《独立宣言》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，阐述了人民主权思想，宣告北美殖民地脱离英国独立。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美国诞生后，以华盛顿为总司令的大陆军又经过几年艰苦斗争，于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1781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年打败了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英国军队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1783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年，英国承认美国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独立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）影响：美国独立战争是一场民族独立运动，也是一场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资产阶级革命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22701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7031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法国大革命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经济上：资本主义经济的发展。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世纪，法国专制制度严重阻碍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阶级上：力量日益壮大的资产阶级迫切要求摆脱封建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专制统治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和等级制度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束缚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思想上：启蒙思想也对民众产生了深刻影响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4281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1789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日，法国民众攻占了象征专制的巴士底狱，法国大革命由此爆发。资产阶级控制的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制宪议会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逐渐掌握了政权。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1789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月，议会颁布了《人权与公民权宣言》，即</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《人权宣言》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，明确提出了人权、自由、平等、法治、人民主权和保护私有财产等原则。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年，议会颁布</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宪法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，确立了新制度的基本框架。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1799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年，拿破仑发动军事政变，建立军事独裁统治。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年，在欧洲各国的联合进攻下，拿破仑帝国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覆灭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法国大革命沉重打击了欧洲其他国家的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封建制度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革命的原则随着拿破仑的军队传播到欧洲各地。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670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3416320"/>
          </a:xfrm>
          <a:solidFill>
            <a:srgbClr val="E3F2E7"/>
          </a:solidFill>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《独立宣言》体现了启蒙运动时期平等和天赋人权、主权在民的思想。新的发展体现在以前述两种思想为基础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提出人民革命权利的理论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从而为反对英国殖民统治找到了理论依据。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《人权宣言》是法国大革命的纲领性文件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它以主权在民代替了主权在君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以自由、平等代替了专制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以法治保障人权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体现了摧毁君主专制的要求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否定了封建等级制度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旧制度的死亡证书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新制度的出生证书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拓展延伸.eps" descr="id:2147491363;FounderCES"/>
          <p:cNvPicPr/>
          <p:nvPr/>
        </p:nvPicPr>
        <p:blipFill>
          <a:blip r:embed="rId2"/>
          <a:stretch>
            <a:fillRect/>
          </a:stretch>
        </p:blipFill>
        <p:spPr>
          <a:xfrm>
            <a:off x="478582" y="1543432"/>
            <a:ext cx="1856740" cy="367665"/>
          </a:xfrm>
          <a:prstGeom prst="rect">
            <a:avLst/>
          </a:prstGeom>
        </p:spPr>
      </p:pic>
    </p:spTree>
    <p:extLst>
      <p:ext uri="{BB962C8B-B14F-4D97-AF65-F5344CB8AC3E}">
        <p14:creationId xmlns:p14="http://schemas.microsoft.com/office/powerpoint/2010/main" val="3017619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资本主义制度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的确立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经济制度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：资本主义制度以资本家占有生产资料和雇佣劳动为基础，实质是资本剥削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雇佣劳动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的制度。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政治制度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）英国：君主立宪制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英国是君主立宪制的代表，君主权力受到限制，议会是国家最高</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立法机关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和权力机关。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内阁掌握行政权，受议会监督，对议会负责。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00731"/>
            <a:ext cx="11485848" cy="3312445"/>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君主立宪制的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LG70.eps" descr="id:2147491384;FounderCES"/>
          <p:cNvPicPr/>
          <p:nvPr/>
        </p:nvPicPr>
        <p:blipFill>
          <a:blip r:embed="rId2"/>
          <a:stretch>
            <a:fillRect/>
          </a:stretch>
        </p:blipFill>
        <p:spPr>
          <a:xfrm>
            <a:off x="3502918" y="2583411"/>
            <a:ext cx="5187536" cy="2280707"/>
          </a:xfrm>
          <a:prstGeom prst="rect">
            <a:avLst/>
          </a:prstGeom>
        </p:spPr>
      </p:pic>
      <p:pic>
        <p:nvPicPr>
          <p:cNvPr id="4" name="24构图解史.eps" descr="id:2147491377;FounderCES"/>
          <p:cNvPicPr/>
          <p:nvPr/>
        </p:nvPicPr>
        <p:blipFill>
          <a:blip r:embed="rId3"/>
          <a:stretch>
            <a:fillRect/>
          </a:stretch>
        </p:blipFill>
        <p:spPr>
          <a:xfrm>
            <a:off x="622598" y="1891080"/>
            <a:ext cx="1635760" cy="359410"/>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TotalTime>
  <Words>2439</Words>
  <Application>Microsoft Office PowerPoint</Application>
  <PresentationFormat>自定义</PresentationFormat>
  <Paragraphs>147</Paragraphs>
  <Slides>28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441</cp:revision>
  <dcterms:created xsi:type="dcterms:W3CDTF">2020-11-06T05:24:00Z</dcterms:created>
  <dcterms:modified xsi:type="dcterms:W3CDTF">2025-10-11T16:19:10Z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